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8" r:id="rId3"/>
    <p:sldId id="274" r:id="rId4"/>
    <p:sldId id="275" r:id="rId5"/>
    <p:sldId id="271" r:id="rId6"/>
    <p:sldId id="277" r:id="rId7"/>
    <p:sldId id="278" r:id="rId8"/>
    <p:sldId id="272" r:id="rId9"/>
    <p:sldId id="27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731" autoAdjust="0"/>
  </p:normalViewPr>
  <p:slideViewPr>
    <p:cSldViewPr snapToGrid="0">
      <p:cViewPr varScale="1">
        <p:scale>
          <a:sx n="72" d="100"/>
          <a:sy n="72" d="100"/>
        </p:scale>
        <p:origin x="-1648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224C0B-99A6-4B65-9FAA-86FC8A041266}" type="datetimeFigureOut">
              <a:rPr lang="en-US" smtClean="0"/>
              <a:t>1/12/21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B901A-6415-49D4-B70D-F22595E9D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81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901A-6415-49D4-B70D-F22595E9D9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428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901A-6415-49D4-B70D-F22595E9D9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722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901A-6415-49D4-B70D-F22595E9D9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22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901A-6415-49D4-B70D-F22595E9D9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22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901A-6415-49D4-B70D-F22595E9D9B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319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04C3-DAEA-4493-8847-DDB4E4E1B19C}" type="datetimeFigureOut">
              <a:rPr lang="en-US" smtClean="0"/>
              <a:t>1/12/21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F9F3F-9D1E-4BE7-9785-01F40034E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260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04C3-DAEA-4493-8847-DDB4E4E1B19C}" type="datetimeFigureOut">
              <a:rPr lang="en-US" smtClean="0"/>
              <a:t>1/12/21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F9F3F-9D1E-4BE7-9785-01F40034E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061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04C3-DAEA-4493-8847-DDB4E4E1B19C}" type="datetimeFigureOut">
              <a:rPr lang="en-US" smtClean="0"/>
              <a:t>1/12/21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F9F3F-9D1E-4BE7-9785-01F40034E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18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04C3-DAEA-4493-8847-DDB4E4E1B19C}" type="datetimeFigureOut">
              <a:rPr lang="en-US" smtClean="0"/>
              <a:t>1/12/21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F9F3F-9D1E-4BE7-9785-01F40034E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772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04C3-DAEA-4493-8847-DDB4E4E1B19C}" type="datetimeFigureOut">
              <a:rPr lang="en-US" smtClean="0"/>
              <a:t>1/12/21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F9F3F-9D1E-4BE7-9785-01F40034E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652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04C3-DAEA-4493-8847-DDB4E4E1B19C}" type="datetimeFigureOut">
              <a:rPr lang="en-US" smtClean="0"/>
              <a:t>1/12/21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F9F3F-9D1E-4BE7-9785-01F40034E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181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04C3-DAEA-4493-8847-DDB4E4E1B19C}" type="datetimeFigureOut">
              <a:rPr lang="en-US" smtClean="0"/>
              <a:t>1/12/21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F9F3F-9D1E-4BE7-9785-01F40034E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440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04C3-DAEA-4493-8847-DDB4E4E1B19C}" type="datetimeFigureOut">
              <a:rPr lang="en-US" smtClean="0"/>
              <a:t>1/12/21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F9F3F-9D1E-4BE7-9785-01F40034E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996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04C3-DAEA-4493-8847-DDB4E4E1B19C}" type="datetimeFigureOut">
              <a:rPr lang="en-US" smtClean="0"/>
              <a:t>1/12/21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F9F3F-9D1E-4BE7-9785-01F40034E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882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04C3-DAEA-4493-8847-DDB4E4E1B19C}" type="datetimeFigureOut">
              <a:rPr lang="en-US" smtClean="0"/>
              <a:t>1/12/21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F9F3F-9D1E-4BE7-9785-01F40034E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767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04C3-DAEA-4493-8847-DDB4E4E1B19C}" type="datetimeFigureOut">
              <a:rPr lang="en-US" smtClean="0"/>
              <a:t>1/12/21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F9F3F-9D1E-4BE7-9785-01F40034E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37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104C3-DAEA-4493-8847-DDB4E4E1B19C}" type="datetimeFigureOut">
              <a:rPr lang="en-US" smtClean="0"/>
              <a:t>1/12/21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F9F3F-9D1E-4BE7-9785-01F40034E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59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emf"/><Relationship Id="rId5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emf"/><Relationship Id="rId5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891540" y="1560285"/>
            <a:ext cx="7772400" cy="2358571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0070C0"/>
                </a:solidFill>
                <a:latin typeface="+mn-lt"/>
              </a:rPr>
              <a:t>TOOLKIT </a:t>
            </a:r>
            <a:br>
              <a:rPr lang="en-US" b="1" dirty="0">
                <a:solidFill>
                  <a:srgbClr val="0070C0"/>
                </a:solidFill>
                <a:latin typeface="+mn-lt"/>
              </a:rPr>
            </a:br>
            <a:r>
              <a:rPr lang="en-GB" sz="3100" b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CASCADE </a:t>
            </a:r>
            <a:r>
              <a:rPr lang="en-GB" sz="31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TRAINING</a:t>
            </a:r>
            <a:br>
              <a:rPr lang="en-GB" sz="31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31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SOUPHANOUVONG UNIVERSITY’S INTERNATIONALISATION STRATEGIC PLAN</a:t>
            </a:r>
            <a:endParaRPr lang="en-US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1318585" y="4467996"/>
            <a:ext cx="6858000" cy="1110626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SOUPHANOUVONG UNIVERSITY</a:t>
            </a:r>
            <a:endParaRPr lang="en-US" sz="2800" b="1" dirty="0">
              <a:solidFill>
                <a:srgbClr val="0070C0"/>
              </a:solidFill>
            </a:endParaRPr>
          </a:p>
          <a:p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1</a:t>
            </a:r>
            <a:r>
              <a:rPr lang="en-US" sz="2800" b="1" baseline="30000" dirty="0" smtClean="0">
                <a:solidFill>
                  <a:srgbClr val="0070C0"/>
                </a:solidFill>
              </a:rPr>
              <a:t>st</a:t>
            </a:r>
            <a:r>
              <a:rPr lang="en-US" sz="2800" b="1" dirty="0" smtClean="0">
                <a:solidFill>
                  <a:srgbClr val="0070C0"/>
                </a:solidFill>
              </a:rPr>
              <a:t> DECEMBER 2021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9860" y="205324"/>
            <a:ext cx="2434875" cy="40828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302" y="146182"/>
            <a:ext cx="1109568" cy="1188823"/>
          </a:xfrm>
          <a:prstGeom prst="rect">
            <a:avLst/>
          </a:prstGeom>
        </p:spPr>
      </p:pic>
      <p:sp>
        <p:nvSpPr>
          <p:cNvPr id="7" name="Sottotitolo 4"/>
          <p:cNvSpPr txBox="1">
            <a:spLocks/>
          </p:cNvSpPr>
          <p:nvPr/>
        </p:nvSpPr>
        <p:spPr>
          <a:xfrm>
            <a:off x="684738" y="6117095"/>
            <a:ext cx="2535897" cy="5197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 smtClean="0">
                <a:solidFill>
                  <a:srgbClr val="0070C0"/>
                </a:solidFill>
              </a:rPr>
              <a:t>By: </a:t>
            </a:r>
            <a:r>
              <a:rPr lang="en-US" sz="1200" b="1" dirty="0" err="1" smtClean="0">
                <a:solidFill>
                  <a:srgbClr val="0070C0"/>
                </a:solidFill>
              </a:rPr>
              <a:t>Thongkham</a:t>
            </a:r>
            <a:r>
              <a:rPr lang="en-US" sz="1200" b="1" dirty="0" smtClean="0">
                <a:solidFill>
                  <a:srgbClr val="0070C0"/>
                </a:solidFill>
              </a:rPr>
              <a:t> HUNGSAVATH</a:t>
            </a:r>
          </a:p>
          <a:p>
            <a:pPr algn="l"/>
            <a:r>
              <a:rPr lang="en-US" sz="1200" b="1" dirty="0" smtClean="0">
                <a:solidFill>
                  <a:srgbClr val="0070C0"/>
                </a:solidFill>
              </a:rPr>
              <a:t>E-mail: </a:t>
            </a:r>
            <a:r>
              <a:rPr lang="en-US" sz="1200" b="1" dirty="0" err="1" smtClean="0">
                <a:solidFill>
                  <a:srgbClr val="0070C0"/>
                </a:solidFill>
              </a:rPr>
              <a:t>thongkham.hsv@gmail.com</a:t>
            </a:r>
            <a:endParaRPr lang="en-US" sz="1200" b="1" dirty="0" smtClean="0">
              <a:solidFill>
                <a:srgbClr val="0070C0"/>
              </a:solidFill>
            </a:endParaRPr>
          </a:p>
        </p:txBody>
      </p:sp>
      <p:pic>
        <p:nvPicPr>
          <p:cNvPr id="9" name="Picture 8" descr="logo_su_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151" y="5200665"/>
            <a:ext cx="1062897" cy="1239695"/>
          </a:xfrm>
          <a:prstGeom prst="rect">
            <a:avLst/>
          </a:prstGeom>
        </p:spPr>
      </p:pic>
      <p:sp>
        <p:nvSpPr>
          <p:cNvPr id="10" name="Sottotitolo 4"/>
          <p:cNvSpPr txBox="1">
            <a:spLocks/>
          </p:cNvSpPr>
          <p:nvPr/>
        </p:nvSpPr>
        <p:spPr>
          <a:xfrm>
            <a:off x="7167020" y="6328763"/>
            <a:ext cx="1976979" cy="4139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 smtClean="0">
                <a:solidFill>
                  <a:srgbClr val="0070C0"/>
                </a:solidFill>
              </a:rPr>
              <a:t>SOUPHANOUVONG UNIVERSITY</a:t>
            </a:r>
          </a:p>
          <a:p>
            <a:r>
              <a:rPr lang="en-US" sz="1000" b="1" dirty="0" smtClean="0">
                <a:solidFill>
                  <a:srgbClr val="0070C0"/>
                </a:solidFill>
              </a:rPr>
              <a:t> </a:t>
            </a:r>
            <a:endParaRPr lang="en-US" sz="1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105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0"/>
            <a:ext cx="7495674" cy="11525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0E00C8"/>
              </a:solidFill>
            </a:endParaRPr>
          </a:p>
        </p:txBody>
      </p:sp>
      <p:sp>
        <p:nvSpPr>
          <p:cNvPr id="2" name="CasellaDiTesto 7"/>
          <p:cNvSpPr txBox="1">
            <a:spLocks noChangeArrowheads="1"/>
          </p:cNvSpPr>
          <p:nvPr/>
        </p:nvSpPr>
        <p:spPr bwMode="auto">
          <a:xfrm>
            <a:off x="0" y="130174"/>
            <a:ext cx="6121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800" b="1" dirty="0" smtClean="0">
                <a:solidFill>
                  <a:srgbClr val="0E00C8"/>
                </a:solidFill>
              </a:rPr>
              <a:t>Vision and </a:t>
            </a:r>
            <a:r>
              <a:rPr lang="it-IT" altLang="it-IT" sz="2800" b="1" dirty="0" err="1" smtClean="0">
                <a:solidFill>
                  <a:srgbClr val="0E00C8"/>
                </a:solidFill>
              </a:rPr>
              <a:t>mission</a:t>
            </a:r>
            <a:endParaRPr lang="it-IT" altLang="it-IT" sz="2400" b="1" dirty="0">
              <a:solidFill>
                <a:srgbClr val="0E00C8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4968" y="6176963"/>
            <a:ext cx="2438611" cy="40846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0987" y="28024"/>
            <a:ext cx="983013" cy="105322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A58235CC-0D6B-47D5-BDEE-B039C0EB47AC}"/>
              </a:ext>
            </a:extLst>
          </p:cNvPr>
          <p:cNvSpPr txBox="1"/>
          <p:nvPr/>
        </p:nvSpPr>
        <p:spPr>
          <a:xfrm>
            <a:off x="468923" y="1182250"/>
            <a:ext cx="7777529" cy="6149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AU" sz="2400" b="1" dirty="0"/>
              <a:t>Vision</a:t>
            </a:r>
            <a:endParaRPr lang="en-AU" sz="2400" dirty="0"/>
          </a:p>
          <a:p>
            <a:pPr marL="342900" lvl="0" indent="-342900">
              <a:lnSpc>
                <a:spcPct val="140000"/>
              </a:lnSpc>
              <a:buFont typeface="Arial"/>
              <a:buChar char="•"/>
            </a:pPr>
            <a:r>
              <a:rPr lang="en-AU" sz="2400" dirty="0"/>
              <a:t>To promote student, staff and researcher mobility</a:t>
            </a:r>
          </a:p>
          <a:p>
            <a:pPr>
              <a:lnSpc>
                <a:spcPct val="140000"/>
              </a:lnSpc>
            </a:pPr>
            <a:r>
              <a:rPr lang="en-AU" sz="2400" b="1" dirty="0"/>
              <a:t>Mission</a:t>
            </a:r>
            <a:endParaRPr lang="en-AU" sz="2400" dirty="0"/>
          </a:p>
          <a:p>
            <a:pPr marL="342900" lvl="0" indent="-342900">
              <a:lnSpc>
                <a:spcPct val="140000"/>
              </a:lnSpc>
              <a:buFont typeface="Arial"/>
              <a:buChar char="•"/>
            </a:pPr>
            <a:r>
              <a:rPr lang="en-AU" sz="2400" dirty="0"/>
              <a:t>To improve language proficiency of students, staff, lecturers and researchers;</a:t>
            </a:r>
          </a:p>
          <a:p>
            <a:pPr marL="342900" lvl="0" indent="-342900">
              <a:lnSpc>
                <a:spcPct val="140000"/>
              </a:lnSpc>
              <a:buFont typeface="Arial"/>
              <a:buChar char="•"/>
            </a:pPr>
            <a:r>
              <a:rPr lang="en-AU" sz="2400" dirty="0"/>
              <a:t>To develop international programmes;</a:t>
            </a:r>
          </a:p>
          <a:p>
            <a:pPr marL="342900" lvl="0" indent="-342900">
              <a:lnSpc>
                <a:spcPct val="140000"/>
              </a:lnSpc>
              <a:buFont typeface="Arial"/>
              <a:buChar char="•"/>
            </a:pPr>
            <a:r>
              <a:rPr lang="en-AU" sz="2400" dirty="0"/>
              <a:t>To set up a good management system for mobility;</a:t>
            </a:r>
          </a:p>
          <a:p>
            <a:pPr marL="342900" lvl="0" indent="-342900">
              <a:lnSpc>
                <a:spcPct val="140000"/>
              </a:lnSpc>
              <a:buFont typeface="Arial"/>
              <a:buChar char="•"/>
            </a:pPr>
            <a:r>
              <a:rPr lang="en-AU" sz="2400" dirty="0"/>
              <a:t>To develop university’s infrastructure, classrooms and dormitories.</a:t>
            </a:r>
          </a:p>
          <a:p>
            <a:pPr algn="just">
              <a:lnSpc>
                <a:spcPct val="140000"/>
              </a:lnSpc>
            </a:pPr>
            <a:endParaRPr lang="en-GB" sz="2400" dirty="0"/>
          </a:p>
          <a:p>
            <a:pPr algn="just">
              <a:lnSpc>
                <a:spcPct val="140000"/>
              </a:lnSpc>
            </a:pPr>
            <a:endParaRPr lang="en-GB" sz="2400" dirty="0"/>
          </a:p>
          <a:p>
            <a:pPr>
              <a:lnSpc>
                <a:spcPct val="140000"/>
              </a:lnSpc>
            </a:pPr>
            <a:endParaRPr lang="en-GB" dirty="0"/>
          </a:p>
        </p:txBody>
      </p:sp>
      <p:pic>
        <p:nvPicPr>
          <p:cNvPr id="9" name="Picture 8" descr="logo_su_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34" y="5896103"/>
            <a:ext cx="669771" cy="740793"/>
          </a:xfrm>
          <a:prstGeom prst="rect">
            <a:avLst/>
          </a:prstGeom>
        </p:spPr>
      </p:pic>
      <p:sp>
        <p:nvSpPr>
          <p:cNvPr id="10" name="Sottotitolo 4"/>
          <p:cNvSpPr txBox="1">
            <a:spLocks/>
          </p:cNvSpPr>
          <p:nvPr/>
        </p:nvSpPr>
        <p:spPr>
          <a:xfrm>
            <a:off x="226801" y="6580102"/>
            <a:ext cx="1406188" cy="238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" b="1" dirty="0" smtClean="0">
                <a:solidFill>
                  <a:srgbClr val="0070C0"/>
                </a:solidFill>
              </a:rPr>
              <a:t>SOUPHANOUVONG UNIVERSITY</a:t>
            </a:r>
          </a:p>
          <a:p>
            <a:r>
              <a:rPr lang="en-US" sz="500" b="1" dirty="0" smtClean="0">
                <a:solidFill>
                  <a:srgbClr val="0070C0"/>
                </a:solidFill>
              </a:rPr>
              <a:t> </a:t>
            </a:r>
            <a:endParaRPr lang="en-US" sz="5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94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520" y="1324430"/>
            <a:ext cx="8248830" cy="49348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sz="2400" b="1" dirty="0"/>
              <a:t>Strengths</a:t>
            </a:r>
            <a:endParaRPr lang="en-AU" sz="2400" dirty="0"/>
          </a:p>
          <a:p>
            <a:pPr lvl="0"/>
            <a:r>
              <a:rPr lang="en-AU" sz="2400" dirty="0"/>
              <a:t>Good cooperation with foreign institutions and organisations;</a:t>
            </a:r>
          </a:p>
          <a:p>
            <a:pPr lvl="0">
              <a:lnSpc>
                <a:spcPct val="100000"/>
              </a:lnSpc>
            </a:pPr>
            <a:r>
              <a:rPr lang="en-AU" sz="2400" dirty="0"/>
              <a:t>Opportunity in attracting funding to improve capacities of researchers and lecturers and exchange students (e.g. NGOs ERASMUS+ ADB…</a:t>
            </a:r>
            <a:r>
              <a:rPr lang="en-AU" sz="2400" dirty="0" smtClean="0"/>
              <a:t>)</a:t>
            </a:r>
          </a:p>
          <a:p>
            <a:pPr marL="0" indent="0">
              <a:buNone/>
            </a:pPr>
            <a:r>
              <a:rPr lang="en-AU" sz="2400" b="1" dirty="0"/>
              <a:t>Weaknesses</a:t>
            </a:r>
            <a:endParaRPr lang="en-AU" sz="2400" dirty="0"/>
          </a:p>
          <a:p>
            <a:pPr lvl="0"/>
            <a:r>
              <a:rPr lang="en-AU" sz="2400" dirty="0"/>
              <a:t>No international courses;</a:t>
            </a:r>
          </a:p>
          <a:p>
            <a:pPr lvl="0"/>
            <a:r>
              <a:rPr lang="en-AU" sz="2400" dirty="0"/>
              <a:t>No applications for international students to apply to go and study at the university;</a:t>
            </a:r>
          </a:p>
          <a:p>
            <a:pPr lvl="0"/>
            <a:r>
              <a:rPr lang="en-AU" sz="2400" dirty="0"/>
              <a:t>Students’ limited language proficiency;</a:t>
            </a:r>
          </a:p>
          <a:p>
            <a:pPr lvl="0"/>
            <a:r>
              <a:rPr lang="en-AU" sz="2400" dirty="0"/>
              <a:t>Language issues of lecturers and staffs;</a:t>
            </a:r>
          </a:p>
          <a:p>
            <a:pPr lvl="0"/>
            <a:r>
              <a:rPr lang="en-AU" sz="2400" dirty="0"/>
              <a:t>No scholarships for international students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Rettangolo 2"/>
          <p:cNvSpPr>
            <a:spLocks noGrp="1"/>
          </p:cNvSpPr>
          <p:nvPr>
            <p:ph type="title"/>
          </p:nvPr>
        </p:nvSpPr>
        <p:spPr>
          <a:xfrm>
            <a:off x="64242" y="82887"/>
            <a:ext cx="7555105" cy="12499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b="1" dirty="0" smtClean="0">
                <a:solidFill>
                  <a:srgbClr val="0000FF"/>
                </a:solidFill>
              </a:rPr>
              <a:t>SWOT Analysis</a:t>
            </a:r>
            <a:endParaRPr lang="en-AU" dirty="0">
              <a:solidFill>
                <a:srgbClr val="0000FF"/>
              </a:solidFill>
            </a:endParaRPr>
          </a:p>
        </p:txBody>
      </p:sp>
      <p:pic>
        <p:nvPicPr>
          <p:cNvPr id="6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987" y="28024"/>
            <a:ext cx="983013" cy="1053228"/>
          </a:xfrm>
          <a:prstGeom prst="rect">
            <a:avLst/>
          </a:prstGeom>
        </p:spPr>
      </p:pic>
      <p:pic>
        <p:nvPicPr>
          <p:cNvPr id="5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4968" y="6176963"/>
            <a:ext cx="2438611" cy="408467"/>
          </a:xfrm>
          <a:prstGeom prst="rect">
            <a:avLst/>
          </a:prstGeom>
        </p:spPr>
      </p:pic>
      <p:pic>
        <p:nvPicPr>
          <p:cNvPr id="7" name="Picture 6" descr="logo_su_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34" y="5896103"/>
            <a:ext cx="669771" cy="740793"/>
          </a:xfrm>
          <a:prstGeom prst="rect">
            <a:avLst/>
          </a:prstGeom>
        </p:spPr>
      </p:pic>
      <p:sp>
        <p:nvSpPr>
          <p:cNvPr id="8" name="Sottotitolo 4"/>
          <p:cNvSpPr txBox="1">
            <a:spLocks/>
          </p:cNvSpPr>
          <p:nvPr/>
        </p:nvSpPr>
        <p:spPr>
          <a:xfrm>
            <a:off x="226801" y="6580102"/>
            <a:ext cx="1406188" cy="238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" b="1" dirty="0" smtClean="0">
                <a:solidFill>
                  <a:srgbClr val="0070C0"/>
                </a:solidFill>
              </a:rPr>
              <a:t>SOUPHANOUVONG UNIVERSITY</a:t>
            </a:r>
          </a:p>
          <a:p>
            <a:r>
              <a:rPr lang="en-US" sz="500" b="1" dirty="0" smtClean="0">
                <a:solidFill>
                  <a:srgbClr val="0070C0"/>
                </a:solidFill>
              </a:rPr>
              <a:t> </a:t>
            </a:r>
            <a:endParaRPr lang="en-US" sz="5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323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2"/>
          <p:cNvSpPr>
            <a:spLocks noGrp="1"/>
          </p:cNvSpPr>
          <p:nvPr>
            <p:ph type="title"/>
          </p:nvPr>
        </p:nvSpPr>
        <p:spPr>
          <a:xfrm>
            <a:off x="64242" y="82887"/>
            <a:ext cx="8085598" cy="12499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SWOT Analysis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6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987" y="28024"/>
            <a:ext cx="983013" cy="105322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82837" y="1382235"/>
            <a:ext cx="3710119" cy="5165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00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82837" y="1457826"/>
            <a:ext cx="8171734" cy="47107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AU" sz="2400" b="1" dirty="0" smtClean="0"/>
              <a:t>Weaknesses (con)</a:t>
            </a:r>
            <a:endParaRPr lang="en-AU" sz="2400" dirty="0"/>
          </a:p>
          <a:p>
            <a:pPr lvl="0">
              <a:lnSpc>
                <a:spcPct val="110000"/>
              </a:lnSpc>
            </a:pPr>
            <a:r>
              <a:rPr lang="en-AU" sz="2400" dirty="0" smtClean="0"/>
              <a:t>Limitation </a:t>
            </a:r>
            <a:r>
              <a:rPr lang="en-AU" sz="2400" dirty="0"/>
              <a:t>of research capacity of researchers and lecturers</a:t>
            </a:r>
            <a:r>
              <a:rPr lang="en-AU" sz="2400" dirty="0" smtClean="0"/>
              <a:t>;</a:t>
            </a:r>
          </a:p>
          <a:p>
            <a:pPr lvl="0">
              <a:lnSpc>
                <a:spcPct val="110000"/>
              </a:lnSpc>
            </a:pPr>
            <a:r>
              <a:rPr lang="en-AU" sz="2400" dirty="0"/>
              <a:t>Credit transfer and recognition issues;</a:t>
            </a:r>
          </a:p>
          <a:p>
            <a:pPr lvl="0">
              <a:lnSpc>
                <a:spcPct val="110000"/>
              </a:lnSpc>
            </a:pPr>
            <a:r>
              <a:rPr lang="en-AU" sz="2400" dirty="0"/>
              <a:t>Few outbound students due to limited budget;</a:t>
            </a:r>
          </a:p>
          <a:p>
            <a:pPr lvl="0">
              <a:lnSpc>
                <a:spcPct val="110000"/>
              </a:lnSpc>
            </a:pPr>
            <a:r>
              <a:rPr lang="en-AU" sz="2400" dirty="0"/>
              <a:t>No accommodation for exchange students, staff, lecturers and researchers;</a:t>
            </a:r>
          </a:p>
          <a:p>
            <a:pPr lvl="0">
              <a:lnSpc>
                <a:spcPct val="110000"/>
              </a:lnSpc>
            </a:pPr>
            <a:r>
              <a:rPr lang="en-AU" sz="2400" dirty="0"/>
              <a:t>Issues in disseminating university’s information on website, Facebook…..;</a:t>
            </a:r>
          </a:p>
          <a:p>
            <a:pPr lvl="0">
              <a:lnSpc>
                <a:spcPct val="110000"/>
              </a:lnSpc>
            </a:pPr>
            <a:r>
              <a:rPr lang="en-AU" sz="2400" dirty="0"/>
              <a:t>Young staff and lecturers with limited skills and experiences;</a:t>
            </a:r>
          </a:p>
          <a:p>
            <a:pPr lvl="0">
              <a:lnSpc>
                <a:spcPct val="110000"/>
              </a:lnSpc>
            </a:pPr>
            <a:r>
              <a:rPr lang="en-AU" sz="2400" dirty="0"/>
              <a:t>Issues of terms of reference of intern-departments;</a:t>
            </a:r>
          </a:p>
          <a:p>
            <a:pPr>
              <a:lnSpc>
                <a:spcPct val="110000"/>
              </a:lnSpc>
            </a:pPr>
            <a:r>
              <a:rPr lang="en-AU" sz="2400" dirty="0"/>
              <a:t>Complication in cooperation between inter-departments; </a:t>
            </a:r>
            <a:endParaRPr lang="en-US" sz="2000" dirty="0"/>
          </a:p>
          <a:p>
            <a:pPr marL="0" lvl="0" indent="0">
              <a:lnSpc>
                <a:spcPct val="110000"/>
              </a:lnSpc>
              <a:buNone/>
            </a:pPr>
            <a:endParaRPr lang="en-AU" sz="2400" dirty="0"/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en-US" sz="2000" dirty="0" smtClean="0"/>
          </a:p>
        </p:txBody>
      </p:sp>
      <p:pic>
        <p:nvPicPr>
          <p:cNvPr id="8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4968" y="6176963"/>
            <a:ext cx="2438611" cy="408467"/>
          </a:xfrm>
          <a:prstGeom prst="rect">
            <a:avLst/>
          </a:prstGeom>
        </p:spPr>
      </p:pic>
      <p:pic>
        <p:nvPicPr>
          <p:cNvPr id="10" name="Picture 9" descr="logo_su_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34" y="5896103"/>
            <a:ext cx="669771" cy="740793"/>
          </a:xfrm>
          <a:prstGeom prst="rect">
            <a:avLst/>
          </a:prstGeom>
        </p:spPr>
      </p:pic>
      <p:sp>
        <p:nvSpPr>
          <p:cNvPr id="11" name="Sottotitolo 4"/>
          <p:cNvSpPr txBox="1">
            <a:spLocks/>
          </p:cNvSpPr>
          <p:nvPr/>
        </p:nvSpPr>
        <p:spPr>
          <a:xfrm>
            <a:off x="226801" y="6580102"/>
            <a:ext cx="1406188" cy="238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" b="1" dirty="0" smtClean="0">
                <a:solidFill>
                  <a:srgbClr val="0070C0"/>
                </a:solidFill>
              </a:rPr>
              <a:t>SOUPHANOUVONG UNIVERSITY</a:t>
            </a:r>
          </a:p>
          <a:p>
            <a:r>
              <a:rPr lang="en-US" sz="500" b="1" dirty="0" smtClean="0">
                <a:solidFill>
                  <a:srgbClr val="0070C0"/>
                </a:solidFill>
              </a:rPr>
              <a:t> </a:t>
            </a:r>
            <a:endParaRPr lang="en-US" sz="5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188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0"/>
            <a:ext cx="7495674" cy="11525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solidFill>
                <a:srgbClr val="0E00C8"/>
              </a:solidFill>
            </a:endParaRPr>
          </a:p>
        </p:txBody>
      </p:sp>
      <p:sp>
        <p:nvSpPr>
          <p:cNvPr id="2" name="CasellaDiTesto 7"/>
          <p:cNvSpPr txBox="1">
            <a:spLocks noChangeArrowheads="1"/>
          </p:cNvSpPr>
          <p:nvPr/>
        </p:nvSpPr>
        <p:spPr bwMode="auto">
          <a:xfrm>
            <a:off x="182880" y="141604"/>
            <a:ext cx="6121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800" b="1" dirty="0" smtClean="0">
                <a:solidFill>
                  <a:srgbClr val="0E00C8"/>
                </a:solidFill>
              </a:rPr>
              <a:t>SWOT Analysis</a:t>
            </a:r>
            <a:endParaRPr lang="it-IT" altLang="it-IT" sz="2400" b="1" dirty="0">
              <a:solidFill>
                <a:srgbClr val="0E00C8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4968" y="6176963"/>
            <a:ext cx="2438611" cy="40846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0987" y="28024"/>
            <a:ext cx="983013" cy="105322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A58235CC-0D6B-47D5-BDEE-B039C0EB47AC}"/>
              </a:ext>
            </a:extLst>
          </p:cNvPr>
          <p:cNvSpPr txBox="1"/>
          <p:nvPr/>
        </p:nvSpPr>
        <p:spPr>
          <a:xfrm>
            <a:off x="457118" y="1317250"/>
            <a:ext cx="8324025" cy="414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AU" sz="2400" b="1" dirty="0"/>
              <a:t>Opportunities</a:t>
            </a:r>
          </a:p>
          <a:p>
            <a:pPr marL="285750" lvl="0" indent="-285750">
              <a:lnSpc>
                <a:spcPct val="110000"/>
              </a:lnSpc>
              <a:buFont typeface="Arial"/>
              <a:buChar char="•"/>
            </a:pPr>
            <a:r>
              <a:rPr lang="en-AU" sz="2400" dirty="0"/>
              <a:t>Ministry of Education and Sports has policy in supporting HEIs to cooperate with foreign institutions;</a:t>
            </a:r>
          </a:p>
          <a:p>
            <a:pPr marL="285750" lvl="0" indent="-285750">
              <a:lnSpc>
                <a:spcPct val="110000"/>
              </a:lnSpc>
              <a:buFont typeface="Arial"/>
              <a:buChar char="•"/>
            </a:pPr>
            <a:r>
              <a:rPr lang="en-AU" sz="2400" dirty="0"/>
              <a:t>Good locations- world heritage city;</a:t>
            </a:r>
          </a:p>
          <a:p>
            <a:pPr marL="285750" lvl="0" indent="-285750">
              <a:lnSpc>
                <a:spcPct val="110000"/>
              </a:lnSpc>
              <a:buFont typeface="Arial"/>
              <a:buChar char="•"/>
            </a:pPr>
            <a:r>
              <a:rPr lang="en-AU" sz="2400" dirty="0"/>
              <a:t>Human resource development projects supported by ADB, KOICA, EU and partner universities;</a:t>
            </a:r>
          </a:p>
          <a:p>
            <a:pPr marL="285750" lvl="0" indent="-285750">
              <a:lnSpc>
                <a:spcPct val="110000"/>
              </a:lnSpc>
              <a:buFont typeface="Arial"/>
              <a:buChar char="•"/>
            </a:pPr>
            <a:r>
              <a:rPr lang="en-AU" sz="2400" dirty="0"/>
              <a:t>The Lao government has a policy in strengthening second language competency starting at the third grade of primary school;</a:t>
            </a:r>
          </a:p>
          <a:p>
            <a:pPr marL="285750" lvl="0" indent="-285750">
              <a:lnSpc>
                <a:spcPct val="110000"/>
              </a:lnSpc>
              <a:buFont typeface="Arial"/>
              <a:buChar char="•"/>
            </a:pPr>
            <a:r>
              <a:rPr lang="en-AU" sz="2400" dirty="0"/>
              <a:t>A least-developed country.</a:t>
            </a:r>
          </a:p>
        </p:txBody>
      </p:sp>
      <p:pic>
        <p:nvPicPr>
          <p:cNvPr id="10" name="Picture 9" descr="logo_su_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34" y="5896103"/>
            <a:ext cx="669771" cy="740793"/>
          </a:xfrm>
          <a:prstGeom prst="rect">
            <a:avLst/>
          </a:prstGeom>
        </p:spPr>
      </p:pic>
      <p:sp>
        <p:nvSpPr>
          <p:cNvPr id="11" name="Sottotitolo 4"/>
          <p:cNvSpPr txBox="1">
            <a:spLocks/>
          </p:cNvSpPr>
          <p:nvPr/>
        </p:nvSpPr>
        <p:spPr>
          <a:xfrm>
            <a:off x="226801" y="6580102"/>
            <a:ext cx="1406188" cy="238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" b="1" dirty="0" smtClean="0">
                <a:solidFill>
                  <a:srgbClr val="0070C0"/>
                </a:solidFill>
              </a:rPr>
              <a:t>SOUPHANOUVONG UNIVERSITY</a:t>
            </a:r>
          </a:p>
          <a:p>
            <a:r>
              <a:rPr lang="en-US" sz="500" b="1" dirty="0" smtClean="0">
                <a:solidFill>
                  <a:srgbClr val="0070C0"/>
                </a:solidFill>
              </a:rPr>
              <a:t> </a:t>
            </a:r>
            <a:endParaRPr lang="en-US" sz="5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959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0"/>
            <a:ext cx="7495674" cy="11525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solidFill>
                <a:srgbClr val="0E00C8"/>
              </a:solidFill>
            </a:endParaRPr>
          </a:p>
        </p:txBody>
      </p:sp>
      <p:sp>
        <p:nvSpPr>
          <p:cNvPr id="2" name="CasellaDiTesto 7"/>
          <p:cNvSpPr txBox="1">
            <a:spLocks noChangeArrowheads="1"/>
          </p:cNvSpPr>
          <p:nvPr/>
        </p:nvSpPr>
        <p:spPr bwMode="auto">
          <a:xfrm>
            <a:off x="182880" y="141604"/>
            <a:ext cx="73345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800" b="1" dirty="0" err="1" smtClean="0">
                <a:solidFill>
                  <a:srgbClr val="0E00C8"/>
                </a:solidFill>
              </a:rPr>
              <a:t>Factors</a:t>
            </a:r>
            <a:r>
              <a:rPr lang="it-IT" altLang="it-IT" sz="2800" b="1" dirty="0" smtClean="0">
                <a:solidFill>
                  <a:srgbClr val="0E00C8"/>
                </a:solidFill>
              </a:rPr>
              <a:t> </a:t>
            </a:r>
            <a:r>
              <a:rPr lang="it-IT" altLang="it-IT" sz="2800" b="1" dirty="0" err="1" smtClean="0">
                <a:solidFill>
                  <a:srgbClr val="0E00C8"/>
                </a:solidFill>
              </a:rPr>
              <a:t>influencing</a:t>
            </a:r>
            <a:r>
              <a:rPr lang="it-IT" altLang="it-IT" sz="2800" b="1" dirty="0" smtClean="0">
                <a:solidFill>
                  <a:srgbClr val="0E00C8"/>
                </a:solidFill>
              </a:rPr>
              <a:t> the </a:t>
            </a:r>
            <a:r>
              <a:rPr lang="it-IT" altLang="it-IT" sz="2800" b="1" dirty="0" err="1" smtClean="0">
                <a:solidFill>
                  <a:srgbClr val="0E00C8"/>
                </a:solidFill>
              </a:rPr>
              <a:t>internationalisation</a:t>
            </a:r>
            <a:r>
              <a:rPr lang="it-IT" altLang="it-IT" sz="2800" b="1" dirty="0" smtClean="0">
                <a:solidFill>
                  <a:srgbClr val="0E00C8"/>
                </a:solidFill>
              </a:rPr>
              <a:t> </a:t>
            </a:r>
            <a:r>
              <a:rPr lang="it-IT" altLang="it-IT" sz="2800" b="1" dirty="0" err="1" smtClean="0">
                <a:solidFill>
                  <a:srgbClr val="0E00C8"/>
                </a:solidFill>
              </a:rPr>
              <a:t>strategy</a:t>
            </a:r>
            <a:endParaRPr lang="it-IT" altLang="it-IT" sz="2400" b="1" dirty="0">
              <a:solidFill>
                <a:srgbClr val="0E00C8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4968" y="6176963"/>
            <a:ext cx="2438611" cy="40846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0987" y="28024"/>
            <a:ext cx="983013" cy="105322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A58235CC-0D6B-47D5-BDEE-B039C0EB47AC}"/>
              </a:ext>
            </a:extLst>
          </p:cNvPr>
          <p:cNvSpPr txBox="1"/>
          <p:nvPr/>
        </p:nvSpPr>
        <p:spPr>
          <a:xfrm>
            <a:off x="438975" y="1398193"/>
            <a:ext cx="8073999" cy="3434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AU" sz="2400" b="1" dirty="0"/>
              <a:t>Threats</a:t>
            </a:r>
          </a:p>
          <a:p>
            <a:pPr marL="342900" lvl="0" indent="-342900">
              <a:lnSpc>
                <a:spcPct val="130000"/>
              </a:lnSpc>
              <a:buFont typeface="Arial"/>
              <a:buChar char="•"/>
            </a:pPr>
            <a:r>
              <a:rPr lang="en-AU" sz="2400" dirty="0"/>
              <a:t>MOEs does have not internationalisation strategies;</a:t>
            </a:r>
          </a:p>
          <a:p>
            <a:pPr marL="342900" lvl="0" indent="-342900">
              <a:lnSpc>
                <a:spcPct val="130000"/>
              </a:lnSpc>
              <a:buFont typeface="Arial"/>
              <a:buChar char="•"/>
            </a:pPr>
            <a:r>
              <a:rPr lang="en-AU" sz="2400" dirty="0"/>
              <a:t>No guidelines for international students to apply for visas;</a:t>
            </a:r>
          </a:p>
          <a:p>
            <a:pPr marL="342900" lvl="0" indent="-342900">
              <a:lnSpc>
                <a:spcPct val="130000"/>
              </a:lnSpc>
              <a:buFont typeface="Arial"/>
              <a:buChar char="•"/>
            </a:pPr>
            <a:r>
              <a:rPr lang="en-AU" sz="2400" dirty="0"/>
              <a:t>Issues of recognition of qualifications of students graduating for a Lao university of foreign universities;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AU" sz="2400" dirty="0"/>
              <a:t>A lack of comprehensive understanding on internationalisation of the Lao government. </a:t>
            </a:r>
            <a:endParaRPr lang="en-GB" sz="2400" dirty="0" smtClean="0"/>
          </a:p>
        </p:txBody>
      </p:sp>
      <p:pic>
        <p:nvPicPr>
          <p:cNvPr id="9" name="Picture 8" descr="logo_su_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34" y="5896103"/>
            <a:ext cx="669771" cy="740793"/>
          </a:xfrm>
          <a:prstGeom prst="rect">
            <a:avLst/>
          </a:prstGeom>
        </p:spPr>
      </p:pic>
      <p:sp>
        <p:nvSpPr>
          <p:cNvPr id="11" name="Sottotitolo 4"/>
          <p:cNvSpPr txBox="1">
            <a:spLocks/>
          </p:cNvSpPr>
          <p:nvPr/>
        </p:nvSpPr>
        <p:spPr>
          <a:xfrm>
            <a:off x="226801" y="6580102"/>
            <a:ext cx="1406188" cy="238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" b="1" dirty="0" smtClean="0">
                <a:solidFill>
                  <a:srgbClr val="0070C0"/>
                </a:solidFill>
              </a:rPr>
              <a:t>SOUPHANOUVONG UNIVERSITY</a:t>
            </a:r>
          </a:p>
          <a:p>
            <a:r>
              <a:rPr lang="en-US" sz="500" b="1" dirty="0" smtClean="0">
                <a:solidFill>
                  <a:srgbClr val="0070C0"/>
                </a:solidFill>
              </a:rPr>
              <a:t> </a:t>
            </a:r>
            <a:endParaRPr lang="en-US" sz="5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211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0"/>
            <a:ext cx="7495674" cy="11525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0E00C8"/>
              </a:solidFill>
            </a:endParaRPr>
          </a:p>
        </p:txBody>
      </p:sp>
      <p:sp>
        <p:nvSpPr>
          <p:cNvPr id="2" name="CasellaDiTesto 7"/>
          <p:cNvSpPr txBox="1">
            <a:spLocks noChangeArrowheads="1"/>
          </p:cNvSpPr>
          <p:nvPr/>
        </p:nvSpPr>
        <p:spPr bwMode="auto">
          <a:xfrm>
            <a:off x="-1" y="130173"/>
            <a:ext cx="75809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400" b="1" dirty="0" smtClean="0">
                <a:solidFill>
                  <a:srgbClr val="0E00C8"/>
                </a:solidFill>
              </a:rPr>
              <a:t>Action </a:t>
            </a:r>
            <a:r>
              <a:rPr lang="it-IT" altLang="it-IT" sz="2400" b="1" dirty="0" err="1" smtClean="0">
                <a:solidFill>
                  <a:srgbClr val="0E00C8"/>
                </a:solidFill>
              </a:rPr>
              <a:t>plan</a:t>
            </a:r>
            <a:endParaRPr lang="it-IT" altLang="it-IT" sz="2400" b="1" dirty="0">
              <a:solidFill>
                <a:srgbClr val="0E00C8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4968" y="6176963"/>
            <a:ext cx="2438611" cy="40846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0987" y="28024"/>
            <a:ext cx="983013" cy="1053228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="" xmlns:a16="http://schemas.microsoft.com/office/drawing/2014/main" id="{1A6E2E86-74B3-49FA-B106-F92CCEDC5519}"/>
              </a:ext>
            </a:extLst>
          </p:cNvPr>
          <p:cNvSpPr/>
          <p:nvPr/>
        </p:nvSpPr>
        <p:spPr>
          <a:xfrm>
            <a:off x="422877" y="1468935"/>
            <a:ext cx="7738110" cy="2165219"/>
          </a:xfrm>
          <a:prstGeom prst="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dirty="0">
              <a:effectLst/>
            </a:endParaRPr>
          </a:p>
        </p:txBody>
      </p:sp>
      <p:pic>
        <p:nvPicPr>
          <p:cNvPr id="9" name="Picture 8" descr="logo_su_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34" y="5896103"/>
            <a:ext cx="669771" cy="740793"/>
          </a:xfrm>
          <a:prstGeom prst="rect">
            <a:avLst/>
          </a:prstGeom>
        </p:spPr>
      </p:pic>
      <p:sp>
        <p:nvSpPr>
          <p:cNvPr id="10" name="Sottotitolo 4"/>
          <p:cNvSpPr txBox="1">
            <a:spLocks/>
          </p:cNvSpPr>
          <p:nvPr/>
        </p:nvSpPr>
        <p:spPr>
          <a:xfrm>
            <a:off x="226801" y="6580102"/>
            <a:ext cx="1406188" cy="238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" b="1" dirty="0" smtClean="0">
                <a:solidFill>
                  <a:srgbClr val="0070C0"/>
                </a:solidFill>
              </a:rPr>
              <a:t>SOUPHANOUVONG UNIVERSITY</a:t>
            </a:r>
          </a:p>
          <a:p>
            <a:r>
              <a:rPr lang="en-US" sz="500" b="1" dirty="0" smtClean="0">
                <a:solidFill>
                  <a:srgbClr val="0070C0"/>
                </a:solidFill>
              </a:rPr>
              <a:t> </a:t>
            </a:r>
            <a:endParaRPr lang="en-US" sz="500" b="1" dirty="0">
              <a:solidFill>
                <a:srgbClr val="0070C0"/>
              </a:solidFill>
            </a:endParaRPr>
          </a:p>
        </p:txBody>
      </p:sp>
      <p:pic>
        <p:nvPicPr>
          <p:cNvPr id="6" name="Picture 5" descr="SWOT-Internationalsation Stratigic Plan 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9019"/>
            <a:ext cx="9144000" cy="5842776"/>
          </a:xfrm>
          <a:prstGeom prst="rect">
            <a:avLst/>
          </a:prstGeom>
        </p:spPr>
      </p:pic>
      <p:pic>
        <p:nvPicPr>
          <p:cNvPr id="11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0408" y="6523414"/>
            <a:ext cx="2438611" cy="408467"/>
          </a:xfrm>
          <a:prstGeom prst="rect">
            <a:avLst/>
          </a:prstGeom>
        </p:spPr>
      </p:pic>
      <p:pic>
        <p:nvPicPr>
          <p:cNvPr id="12" name="Picture 11" descr="logo_su_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46" y="6117207"/>
            <a:ext cx="669771" cy="740793"/>
          </a:xfrm>
          <a:prstGeom prst="rect">
            <a:avLst/>
          </a:prstGeom>
        </p:spPr>
      </p:pic>
      <p:sp>
        <p:nvSpPr>
          <p:cNvPr id="13" name="Sottotitolo 4"/>
          <p:cNvSpPr txBox="1">
            <a:spLocks/>
          </p:cNvSpPr>
          <p:nvPr/>
        </p:nvSpPr>
        <p:spPr>
          <a:xfrm>
            <a:off x="-250730" y="6757122"/>
            <a:ext cx="1406188" cy="238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" b="1" dirty="0" smtClean="0">
                <a:solidFill>
                  <a:srgbClr val="0070C0"/>
                </a:solidFill>
              </a:rPr>
              <a:t>SOUPHANOUVONG UNIVERSITY</a:t>
            </a:r>
          </a:p>
          <a:p>
            <a:r>
              <a:rPr lang="en-US" sz="500" b="1" dirty="0" smtClean="0">
                <a:solidFill>
                  <a:srgbClr val="0070C0"/>
                </a:solidFill>
              </a:rPr>
              <a:t> </a:t>
            </a:r>
            <a:endParaRPr lang="en-US" sz="5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995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0"/>
            <a:ext cx="7495674" cy="11525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0E00C8"/>
              </a:solidFill>
            </a:endParaRPr>
          </a:p>
        </p:txBody>
      </p:sp>
      <p:sp>
        <p:nvSpPr>
          <p:cNvPr id="2" name="CasellaDiTesto 7"/>
          <p:cNvSpPr txBox="1">
            <a:spLocks noChangeArrowheads="1"/>
          </p:cNvSpPr>
          <p:nvPr/>
        </p:nvSpPr>
        <p:spPr bwMode="auto">
          <a:xfrm>
            <a:off x="-1" y="130174"/>
            <a:ext cx="74694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800" b="1" dirty="0" smtClean="0">
                <a:solidFill>
                  <a:srgbClr val="0E00C8"/>
                </a:solidFill>
              </a:rPr>
              <a:t>Goal</a:t>
            </a:r>
            <a:endParaRPr lang="it-IT" altLang="it-IT" sz="2400" b="1" dirty="0">
              <a:solidFill>
                <a:srgbClr val="0E00C8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4968" y="6176963"/>
            <a:ext cx="2438611" cy="40846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0987" y="28024"/>
            <a:ext cx="983013" cy="1053228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="" xmlns:a16="http://schemas.microsoft.com/office/drawing/2014/main" id="{1A6E2E86-74B3-49FA-B106-F92CCEDC5519}"/>
              </a:ext>
            </a:extLst>
          </p:cNvPr>
          <p:cNvSpPr/>
          <p:nvPr/>
        </p:nvSpPr>
        <p:spPr>
          <a:xfrm>
            <a:off x="422877" y="1505221"/>
            <a:ext cx="7738110" cy="1071067"/>
          </a:xfrm>
          <a:prstGeom prst="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endParaRPr lang="en-US" sz="2400" dirty="0">
              <a:effectLst/>
            </a:endParaRPr>
          </a:p>
        </p:txBody>
      </p:sp>
      <p:pic>
        <p:nvPicPr>
          <p:cNvPr id="9" name="Picture 8" descr="logo_su_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34" y="5896103"/>
            <a:ext cx="669771" cy="740793"/>
          </a:xfrm>
          <a:prstGeom prst="rect">
            <a:avLst/>
          </a:prstGeom>
        </p:spPr>
      </p:pic>
      <p:sp>
        <p:nvSpPr>
          <p:cNvPr id="10" name="Sottotitolo 4"/>
          <p:cNvSpPr txBox="1">
            <a:spLocks/>
          </p:cNvSpPr>
          <p:nvPr/>
        </p:nvSpPr>
        <p:spPr>
          <a:xfrm>
            <a:off x="226801" y="6580102"/>
            <a:ext cx="1406188" cy="238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" b="1" dirty="0" smtClean="0">
                <a:solidFill>
                  <a:srgbClr val="0070C0"/>
                </a:solidFill>
              </a:rPr>
              <a:t>SOUPHANOUVONG UNIVERSITY</a:t>
            </a:r>
          </a:p>
          <a:p>
            <a:r>
              <a:rPr lang="en-US" sz="500" b="1" dirty="0" smtClean="0">
                <a:solidFill>
                  <a:srgbClr val="0070C0"/>
                </a:solidFill>
              </a:rPr>
              <a:t> </a:t>
            </a:r>
            <a:endParaRPr lang="en-US" sz="500" b="1" dirty="0">
              <a:solidFill>
                <a:srgbClr val="0070C0"/>
              </a:solidFill>
            </a:endParaRPr>
          </a:p>
        </p:txBody>
      </p:sp>
      <p:pic>
        <p:nvPicPr>
          <p:cNvPr id="5" name="Picture 4" descr="SWOT-Internationalsation Stratigic Plan 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1393"/>
            <a:ext cx="9144000" cy="5746607"/>
          </a:xfrm>
          <a:prstGeom prst="rect">
            <a:avLst/>
          </a:prstGeom>
        </p:spPr>
      </p:pic>
      <p:pic>
        <p:nvPicPr>
          <p:cNvPr id="11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3888" y="6170594"/>
            <a:ext cx="2438611" cy="408467"/>
          </a:xfrm>
          <a:prstGeom prst="rect">
            <a:avLst/>
          </a:prstGeom>
        </p:spPr>
      </p:pic>
      <p:pic>
        <p:nvPicPr>
          <p:cNvPr id="12" name="Picture 11" descr="logo_su_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3" y="5852589"/>
            <a:ext cx="669771" cy="740793"/>
          </a:xfrm>
          <a:prstGeom prst="rect">
            <a:avLst/>
          </a:prstGeom>
        </p:spPr>
      </p:pic>
      <p:sp>
        <p:nvSpPr>
          <p:cNvPr id="13" name="Sottotitolo 4"/>
          <p:cNvSpPr txBox="1">
            <a:spLocks/>
          </p:cNvSpPr>
          <p:nvPr/>
        </p:nvSpPr>
        <p:spPr>
          <a:xfrm>
            <a:off x="66790" y="6527789"/>
            <a:ext cx="1406188" cy="238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" b="1" dirty="0" smtClean="0">
                <a:solidFill>
                  <a:srgbClr val="0070C0"/>
                </a:solidFill>
              </a:rPr>
              <a:t>SOUPHANOUVONG UNIVERSITY</a:t>
            </a:r>
          </a:p>
          <a:p>
            <a:r>
              <a:rPr lang="en-US" sz="500" b="1" dirty="0" smtClean="0">
                <a:solidFill>
                  <a:srgbClr val="0070C0"/>
                </a:solidFill>
              </a:rPr>
              <a:t> </a:t>
            </a:r>
            <a:endParaRPr lang="en-US" sz="5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895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4968" y="6176963"/>
            <a:ext cx="2438611" cy="40846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1140" y="156307"/>
            <a:ext cx="983013" cy="105322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A58235CC-0D6B-47D5-BDEE-B039C0EB47AC}"/>
              </a:ext>
            </a:extLst>
          </p:cNvPr>
          <p:cNvSpPr txBox="1"/>
          <p:nvPr/>
        </p:nvSpPr>
        <p:spPr>
          <a:xfrm>
            <a:off x="438975" y="3448277"/>
            <a:ext cx="807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Thank You for Your </a:t>
            </a:r>
            <a:r>
              <a:rPr lang="en-GB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</a:t>
            </a:r>
            <a:r>
              <a:rPr lang="en-GB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ttention</a:t>
            </a:r>
            <a:endParaRPr lang="en-GB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Picture 1" descr="logo_su_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376" y="445371"/>
            <a:ext cx="3043659" cy="28380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25772" y="3079842"/>
            <a:ext cx="30582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Souphanouvong</a:t>
            </a:r>
            <a:r>
              <a:rPr lang="en-US" sz="2000" b="1" dirty="0" smtClean="0"/>
              <a:t> University</a:t>
            </a:r>
            <a:endParaRPr lang="en-US" sz="2000" b="1" dirty="0"/>
          </a:p>
        </p:txBody>
      </p:sp>
      <p:pic>
        <p:nvPicPr>
          <p:cNvPr id="9" name="Picture 8" descr="logo_su_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42" y="5837488"/>
            <a:ext cx="669771" cy="740793"/>
          </a:xfrm>
          <a:prstGeom prst="rect">
            <a:avLst/>
          </a:prstGeom>
        </p:spPr>
      </p:pic>
      <p:sp>
        <p:nvSpPr>
          <p:cNvPr id="11" name="Sottotitolo 4"/>
          <p:cNvSpPr txBox="1">
            <a:spLocks/>
          </p:cNvSpPr>
          <p:nvPr/>
        </p:nvSpPr>
        <p:spPr>
          <a:xfrm>
            <a:off x="137350" y="6580712"/>
            <a:ext cx="1406188" cy="238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" b="1" dirty="0" smtClean="0">
                <a:solidFill>
                  <a:srgbClr val="0070C0"/>
                </a:solidFill>
              </a:rPr>
              <a:t>SOUPHANOUVONG UNIVERSITY</a:t>
            </a:r>
          </a:p>
          <a:p>
            <a:r>
              <a:rPr lang="en-US" sz="500" b="1" dirty="0" smtClean="0">
                <a:solidFill>
                  <a:srgbClr val="0070C0"/>
                </a:solidFill>
              </a:rPr>
              <a:t> </a:t>
            </a:r>
            <a:endParaRPr lang="en-US" sz="500" b="1" dirty="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59236" y="4217796"/>
            <a:ext cx="4678459" cy="923330"/>
          </a:xfrm>
          <a:prstGeom prst="rect">
            <a:avLst/>
          </a:prstGeom>
          <a:ln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A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Any Questions?</a:t>
            </a:r>
            <a:endParaRPr lang="en-A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3302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1158</TotalTime>
  <Words>391</Words>
  <Application>Microsoft Macintosh PowerPoint</Application>
  <PresentationFormat>On-screen Show (4:3)</PresentationFormat>
  <Paragraphs>79</Paragraphs>
  <Slides>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Tema di Office</vt:lpstr>
      <vt:lpstr>TOOLKIT  CASCADE TRAINING SOUPHANOUVONG UNIVERSITY’S INTERNATIONALISATION STRATEGIC PLAN</vt:lpstr>
      <vt:lpstr>PowerPoint Presentation</vt:lpstr>
      <vt:lpstr>SWOT Analysis</vt:lpstr>
      <vt:lpstr>SWOT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Università di Bologna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Lucia Ippolito</dc:creator>
  <cp:lastModifiedBy>Palitha Douangchack</cp:lastModifiedBy>
  <cp:revision>93</cp:revision>
  <dcterms:created xsi:type="dcterms:W3CDTF">2019-09-26T08:09:21Z</dcterms:created>
  <dcterms:modified xsi:type="dcterms:W3CDTF">2021-12-01T09:52:38Z</dcterms:modified>
</cp:coreProperties>
</file>